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p:scale>
          <a:sx n="74" d="100"/>
          <a:sy n="74" d="100"/>
        </p:scale>
        <p:origin x="498" y="-3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3/5/2014</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3797" y="-1300766"/>
            <a:ext cx="7189751" cy="4391696"/>
          </a:xfrm>
        </p:spPr>
        <p:txBody>
          <a:bodyPr>
            <a:normAutofit/>
          </a:bodyPr>
          <a:lstStyle/>
          <a:p>
            <a:r>
              <a:rPr lang="en-US" sz="7200" dirty="0" smtClean="0">
                <a:ln>
                  <a:solidFill>
                    <a:schemeClr val="bg1">
                      <a:lumMod val="95000"/>
                      <a:lumOff val="5000"/>
                    </a:schemeClr>
                  </a:solidFill>
                </a:ln>
                <a:solidFill>
                  <a:schemeClr val="tx2">
                    <a:lumMod val="75000"/>
                  </a:schemeClr>
                </a:solidFill>
              </a:rPr>
              <a:t>Postpartum Depression</a:t>
            </a:r>
            <a:endParaRPr lang="en-US" sz="7200" dirty="0">
              <a:ln>
                <a:solidFill>
                  <a:schemeClr val="bg1">
                    <a:lumMod val="95000"/>
                    <a:lumOff val="5000"/>
                  </a:schemeClr>
                </a:solidFill>
              </a:ln>
              <a:solidFill>
                <a:schemeClr val="tx2">
                  <a:lumMod val="75000"/>
                </a:schemeClr>
              </a:solidFill>
            </a:endParaRPr>
          </a:p>
        </p:txBody>
      </p:sp>
      <p:sp>
        <p:nvSpPr>
          <p:cNvPr id="3" name="Subtitle 2"/>
          <p:cNvSpPr>
            <a:spLocks noGrp="1"/>
          </p:cNvSpPr>
          <p:nvPr>
            <p:ph type="subTitle" idx="1"/>
          </p:nvPr>
        </p:nvSpPr>
        <p:spPr>
          <a:xfrm>
            <a:off x="0" y="4202348"/>
            <a:ext cx="5164429" cy="2031027"/>
          </a:xfrm>
        </p:spPr>
        <p:txBody>
          <a:bodyPr>
            <a:normAutofit fontScale="92500" lnSpcReduction="10000"/>
          </a:bodyPr>
          <a:lstStyle/>
          <a:p>
            <a:r>
              <a:rPr lang="en-US" dirty="0" smtClean="0">
                <a:solidFill>
                  <a:schemeClr val="tx2">
                    <a:lumMod val="75000"/>
                  </a:schemeClr>
                </a:solidFill>
              </a:rPr>
              <a:t>By:  Briana Miranda </a:t>
            </a:r>
          </a:p>
          <a:p>
            <a:r>
              <a:rPr lang="en-US" dirty="0" smtClean="0">
                <a:solidFill>
                  <a:schemeClr val="tx2">
                    <a:lumMod val="75000"/>
                  </a:schemeClr>
                </a:solidFill>
              </a:rPr>
              <a:t>And</a:t>
            </a:r>
          </a:p>
          <a:p>
            <a:r>
              <a:rPr lang="en-US" dirty="0" smtClean="0">
                <a:solidFill>
                  <a:schemeClr val="tx2">
                    <a:lumMod val="75000"/>
                  </a:schemeClr>
                </a:solidFill>
              </a:rPr>
              <a:t> Hanako Reyes </a:t>
            </a:r>
          </a:p>
          <a:p>
            <a:r>
              <a:rPr lang="en-US" dirty="0" smtClean="0">
                <a:solidFill>
                  <a:schemeClr val="tx2">
                    <a:lumMod val="75000"/>
                  </a:schemeClr>
                </a:solidFill>
              </a:rPr>
              <a:t>Period 2</a:t>
            </a:r>
            <a:endParaRPr lang="en-US" dirty="0">
              <a:solidFill>
                <a:schemeClr val="tx2">
                  <a:lumMod val="75000"/>
                </a:schemeClr>
              </a:solidFill>
            </a:endParaRPr>
          </a:p>
        </p:txBody>
      </p:sp>
      <p:sp>
        <p:nvSpPr>
          <p:cNvPr id="4" name="Rectangle 3"/>
          <p:cNvSpPr/>
          <p:nvPr/>
        </p:nvSpPr>
        <p:spPr>
          <a:xfrm>
            <a:off x="8297681" y="6335264"/>
            <a:ext cx="3555782" cy="369332"/>
          </a:xfrm>
          <a:prstGeom prst="rect">
            <a:avLst/>
          </a:prstGeom>
        </p:spPr>
        <p:txBody>
          <a:bodyPr wrap="none">
            <a:spAutoFit/>
          </a:bodyPr>
          <a:lstStyle/>
          <a:p>
            <a:r>
              <a:rPr lang="en-US" dirty="0"/>
              <a:t>http://youtu.be/yH3WMQO-ooU</a:t>
            </a:r>
          </a:p>
        </p:txBody>
      </p:sp>
      <p:pic>
        <p:nvPicPr>
          <p:cNvPr id="5" name="Picture 4"/>
          <p:cNvPicPr>
            <a:picLocks noChangeAspect="1"/>
          </p:cNvPicPr>
          <p:nvPr/>
        </p:nvPicPr>
        <p:blipFill>
          <a:blip r:embed="rId2"/>
          <a:stretch>
            <a:fillRect/>
          </a:stretch>
        </p:blipFill>
        <p:spPr>
          <a:xfrm>
            <a:off x="6745704" y="0"/>
            <a:ext cx="5446296" cy="3202684"/>
          </a:xfrm>
          <a:prstGeom prst="rect">
            <a:avLst/>
          </a:prstGeom>
        </p:spPr>
      </p:pic>
      <p:pic>
        <p:nvPicPr>
          <p:cNvPr id="6" name="Picture 5"/>
          <p:cNvPicPr>
            <a:picLocks noChangeAspect="1"/>
          </p:cNvPicPr>
          <p:nvPr/>
        </p:nvPicPr>
        <p:blipFill>
          <a:blip r:embed="rId3"/>
          <a:stretch>
            <a:fillRect/>
          </a:stretch>
        </p:blipFill>
        <p:spPr>
          <a:xfrm>
            <a:off x="9603204" y="3217575"/>
            <a:ext cx="2588795" cy="2556859"/>
          </a:xfrm>
          <a:prstGeom prst="rect">
            <a:avLst/>
          </a:prstGeom>
        </p:spPr>
      </p:pic>
      <p:pic>
        <p:nvPicPr>
          <p:cNvPr id="7" name="Picture 6"/>
          <p:cNvPicPr>
            <a:picLocks noChangeAspect="1"/>
          </p:cNvPicPr>
          <p:nvPr/>
        </p:nvPicPr>
        <p:blipFill>
          <a:blip r:embed="rId4"/>
          <a:stretch>
            <a:fillRect/>
          </a:stretch>
        </p:blipFill>
        <p:spPr>
          <a:xfrm>
            <a:off x="6745705" y="3202684"/>
            <a:ext cx="2857500" cy="2571750"/>
          </a:xfrm>
          <a:prstGeom prst="rect">
            <a:avLst/>
          </a:prstGeom>
        </p:spPr>
      </p:pic>
    </p:spTree>
    <p:extLst>
      <p:ext uri="{BB962C8B-B14F-4D97-AF65-F5344CB8AC3E}">
        <p14:creationId xmlns:p14="http://schemas.microsoft.com/office/powerpoint/2010/main" xmlns="" val="3515899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47" y="171719"/>
            <a:ext cx="10353761" cy="1326321"/>
          </a:xfrm>
        </p:spPr>
        <p:txBody>
          <a:bodyPr/>
          <a:lstStyle/>
          <a:p>
            <a:r>
              <a:rPr lang="en-US" dirty="0" smtClean="0"/>
              <a:t>Walker-</a:t>
            </a:r>
            <a:r>
              <a:rPr lang="en-US" dirty="0" err="1" smtClean="0"/>
              <a:t>Tessner</a:t>
            </a:r>
            <a:r>
              <a:rPr lang="en-US" dirty="0" smtClean="0"/>
              <a:t> Model</a:t>
            </a:r>
            <a:endParaRPr lang="en-US" dirty="0"/>
          </a:p>
        </p:txBody>
      </p:sp>
      <p:sp>
        <p:nvSpPr>
          <p:cNvPr id="4" name="TextBox 3"/>
          <p:cNvSpPr txBox="1"/>
          <p:nvPr/>
        </p:nvSpPr>
        <p:spPr>
          <a:xfrm>
            <a:off x="10156753" y="3084490"/>
            <a:ext cx="2659488" cy="1200329"/>
          </a:xfrm>
          <a:prstGeom prst="rect">
            <a:avLst/>
          </a:prstGeom>
          <a:noFill/>
        </p:spPr>
        <p:txBody>
          <a:bodyPr wrap="square" rtlCol="0">
            <a:spAutoFit/>
          </a:bodyPr>
          <a:lstStyle/>
          <a:p>
            <a:r>
              <a:rPr lang="en-US" sz="1800" kern="1200" dirty="0" smtClean="0">
                <a:solidFill>
                  <a:schemeClr val="tx1"/>
                </a:solidFill>
                <a:latin typeface="+mn-lt"/>
                <a:ea typeface="+mn-ea"/>
                <a:cs typeface="+mn-cs"/>
              </a:rPr>
              <a:t>Psychological Outcome: </a:t>
            </a:r>
          </a:p>
          <a:p>
            <a:r>
              <a:rPr lang="en-US" sz="1800" kern="1200" dirty="0" smtClean="0">
                <a:solidFill>
                  <a:schemeClr val="tx1"/>
                </a:solidFill>
                <a:latin typeface="+mn-lt"/>
                <a:ea typeface="+mn-ea"/>
                <a:cs typeface="+mn-cs"/>
              </a:rPr>
              <a:t>Postpartum Depression </a:t>
            </a:r>
            <a:endParaRPr lang="en-US" sz="1800" kern="1200" dirty="0">
              <a:solidFill>
                <a:schemeClr val="tx1"/>
              </a:solidFill>
              <a:latin typeface="+mn-lt"/>
              <a:ea typeface="+mn-ea"/>
              <a:cs typeface="+mn-cs"/>
            </a:endParaRPr>
          </a:p>
        </p:txBody>
      </p:sp>
      <p:cxnSp>
        <p:nvCxnSpPr>
          <p:cNvPr id="5" name="Straight Arrow Connector 4"/>
          <p:cNvCxnSpPr/>
          <p:nvPr/>
        </p:nvCxnSpPr>
        <p:spPr>
          <a:xfrm>
            <a:off x="1674254" y="3850783"/>
            <a:ext cx="8482499" cy="12880"/>
          </a:xfrm>
          <a:prstGeom prst="straightConnector1">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flipH="1">
            <a:off x="115908" y="3684654"/>
            <a:ext cx="2086379" cy="369332"/>
          </a:xfrm>
          <a:prstGeom prst="rect">
            <a:avLst/>
          </a:prstGeom>
          <a:noFill/>
        </p:spPr>
        <p:txBody>
          <a:bodyPr wrap="square" rtlCol="0">
            <a:spAutoFit/>
          </a:bodyPr>
          <a:lstStyle/>
          <a:p>
            <a:r>
              <a:rPr lang="en-US" dirty="0" smtClean="0"/>
              <a:t>Having a child</a:t>
            </a:r>
            <a:endParaRPr lang="en-US" sz="1800" kern="1200" dirty="0">
              <a:solidFill>
                <a:schemeClr val="tx1"/>
              </a:solidFill>
              <a:latin typeface="+mn-lt"/>
              <a:ea typeface="+mn-ea"/>
              <a:cs typeface="+mn-cs"/>
            </a:endParaRPr>
          </a:p>
        </p:txBody>
      </p:sp>
      <p:sp>
        <p:nvSpPr>
          <p:cNvPr id="17" name="TextBox 16"/>
          <p:cNvSpPr txBox="1"/>
          <p:nvPr/>
        </p:nvSpPr>
        <p:spPr>
          <a:xfrm>
            <a:off x="917028" y="803795"/>
            <a:ext cx="5700664" cy="1477328"/>
          </a:xfrm>
          <a:prstGeom prst="rect">
            <a:avLst/>
          </a:prstGeom>
          <a:noFill/>
        </p:spPr>
        <p:txBody>
          <a:bodyPr wrap="square" rtlCol="0">
            <a:spAutoFit/>
          </a:bodyPr>
          <a:lstStyle/>
          <a:p>
            <a:r>
              <a:rPr lang="en-US" dirty="0" smtClean="0"/>
              <a:t>Biological:</a:t>
            </a:r>
          </a:p>
          <a:p>
            <a:r>
              <a:rPr lang="en-US" dirty="0" smtClean="0"/>
              <a:t>Hormonal </a:t>
            </a:r>
          </a:p>
          <a:p>
            <a:r>
              <a:rPr lang="en-US" dirty="0" smtClean="0"/>
              <a:t>Imbalances</a:t>
            </a:r>
          </a:p>
          <a:p>
            <a:endParaRPr lang="en-US" sz="1200" i="1" dirty="0">
              <a:latin typeface="+mj-lt"/>
            </a:endParaRPr>
          </a:p>
          <a:p>
            <a:r>
              <a:rPr lang="en-US" sz="1200" i="1" dirty="0" err="1">
                <a:latin typeface="+mj-lt"/>
              </a:rPr>
              <a:t>Ahokas</a:t>
            </a:r>
            <a:r>
              <a:rPr lang="en-US" sz="1200" i="1" dirty="0">
                <a:latin typeface="+mj-lt"/>
              </a:rPr>
              <a:t> A, </a:t>
            </a:r>
            <a:r>
              <a:rPr lang="en-US" sz="1200" i="1" dirty="0" err="1">
                <a:latin typeface="+mj-lt"/>
              </a:rPr>
              <a:t>Kaukoranta</a:t>
            </a:r>
            <a:r>
              <a:rPr lang="en-US" sz="1200" i="1" dirty="0">
                <a:latin typeface="+mj-lt"/>
              </a:rPr>
              <a:t> J, </a:t>
            </a:r>
            <a:r>
              <a:rPr lang="en-US" sz="1200" i="1" dirty="0" err="1">
                <a:latin typeface="+mj-lt"/>
              </a:rPr>
              <a:t>Wahlbeck</a:t>
            </a:r>
            <a:r>
              <a:rPr lang="en-US" sz="1200" i="1" dirty="0">
                <a:latin typeface="+mj-lt"/>
              </a:rPr>
              <a:t> K, </a:t>
            </a:r>
            <a:r>
              <a:rPr lang="en-US" sz="1200" i="1" dirty="0" err="1">
                <a:latin typeface="+mj-lt"/>
              </a:rPr>
              <a:t>Aito</a:t>
            </a:r>
            <a:r>
              <a:rPr lang="en-US" sz="1200" i="1" dirty="0">
                <a:latin typeface="+mj-lt"/>
              </a:rPr>
              <a:t> M   </a:t>
            </a:r>
            <a:r>
              <a:rPr lang="en-US" sz="1200" i="1" dirty="0" smtClean="0">
                <a:latin typeface="+mj-lt"/>
              </a:rPr>
              <a:t>2001</a:t>
            </a:r>
            <a:endParaRPr lang="en-US" sz="1200" i="1" dirty="0">
              <a:latin typeface="+mj-lt"/>
            </a:endParaRPr>
          </a:p>
          <a:p>
            <a:endParaRPr lang="en-US" sz="1200" i="1" dirty="0">
              <a:latin typeface="+mj-lt"/>
            </a:endParaRPr>
          </a:p>
        </p:txBody>
      </p:sp>
      <p:sp>
        <p:nvSpPr>
          <p:cNvPr id="18" name="TextBox 17"/>
          <p:cNvSpPr txBox="1"/>
          <p:nvPr/>
        </p:nvSpPr>
        <p:spPr>
          <a:xfrm>
            <a:off x="4352027" y="5033253"/>
            <a:ext cx="2890984" cy="1754326"/>
          </a:xfrm>
          <a:prstGeom prst="rect">
            <a:avLst/>
          </a:prstGeom>
          <a:noFill/>
        </p:spPr>
        <p:txBody>
          <a:bodyPr wrap="square" rtlCol="0">
            <a:spAutoFit/>
          </a:bodyPr>
          <a:lstStyle/>
          <a:p>
            <a:r>
              <a:rPr lang="en-US" dirty="0" smtClean="0"/>
              <a:t>Pre-Disposition for Depression</a:t>
            </a:r>
            <a:endParaRPr lang="en-US" dirty="0"/>
          </a:p>
          <a:p>
            <a:pPr lvl="0"/>
            <a:endParaRPr lang="en-US" sz="1200" i="1" dirty="0">
              <a:solidFill>
                <a:prstClr val="white"/>
              </a:solidFill>
              <a:latin typeface="Bookman Old Style" panose="02050604050505020204"/>
            </a:endParaRPr>
          </a:p>
          <a:p>
            <a:endParaRPr lang="en-US" dirty="0"/>
          </a:p>
          <a:p>
            <a:r>
              <a:rPr lang="en-US" sz="1200" dirty="0" err="1">
                <a:latin typeface="+mj-lt"/>
              </a:rPr>
              <a:t>Ahokas</a:t>
            </a:r>
            <a:r>
              <a:rPr lang="en-US" sz="1200" dirty="0">
                <a:latin typeface="+mj-lt"/>
              </a:rPr>
              <a:t> A, </a:t>
            </a:r>
            <a:r>
              <a:rPr lang="en-US" sz="1200" dirty="0" err="1">
                <a:latin typeface="+mj-lt"/>
              </a:rPr>
              <a:t>Kaukoranta</a:t>
            </a:r>
            <a:r>
              <a:rPr lang="en-US" sz="1200" dirty="0">
                <a:latin typeface="+mj-lt"/>
              </a:rPr>
              <a:t> J, </a:t>
            </a:r>
            <a:r>
              <a:rPr lang="en-US" sz="1200" dirty="0" err="1">
                <a:latin typeface="+mj-lt"/>
              </a:rPr>
              <a:t>Wahlbeck</a:t>
            </a:r>
            <a:r>
              <a:rPr lang="en-US" sz="1200" dirty="0">
                <a:latin typeface="+mj-lt"/>
              </a:rPr>
              <a:t> K, </a:t>
            </a:r>
            <a:r>
              <a:rPr lang="en-US" sz="1200" dirty="0" err="1">
                <a:latin typeface="+mj-lt"/>
              </a:rPr>
              <a:t>Aito</a:t>
            </a:r>
            <a:r>
              <a:rPr lang="en-US" sz="1200" dirty="0">
                <a:latin typeface="+mj-lt"/>
              </a:rPr>
              <a:t> M   </a:t>
            </a:r>
            <a:r>
              <a:rPr lang="en-US" sz="1200" dirty="0" smtClean="0">
                <a:latin typeface="+mj-lt"/>
              </a:rPr>
              <a:t>2001</a:t>
            </a:r>
            <a:endParaRPr lang="en-US" sz="1200" dirty="0">
              <a:latin typeface="+mj-lt"/>
            </a:endParaRPr>
          </a:p>
          <a:p>
            <a:endParaRPr lang="en-US" sz="1800" kern="1200" dirty="0">
              <a:solidFill>
                <a:schemeClr val="tx1"/>
              </a:solidFill>
              <a:latin typeface="+mn-lt"/>
              <a:ea typeface="+mn-ea"/>
              <a:cs typeface="+mn-cs"/>
            </a:endParaRPr>
          </a:p>
        </p:txBody>
      </p:sp>
      <p:sp>
        <p:nvSpPr>
          <p:cNvPr id="19" name="TextBox 18"/>
          <p:cNvSpPr txBox="1"/>
          <p:nvPr/>
        </p:nvSpPr>
        <p:spPr>
          <a:xfrm>
            <a:off x="6506762" y="991389"/>
            <a:ext cx="4101922" cy="2123658"/>
          </a:xfrm>
          <a:prstGeom prst="rect">
            <a:avLst/>
          </a:prstGeom>
          <a:noFill/>
        </p:spPr>
        <p:txBody>
          <a:bodyPr wrap="square" rtlCol="0">
            <a:spAutoFit/>
          </a:bodyPr>
          <a:lstStyle/>
          <a:p>
            <a:r>
              <a:rPr lang="en-US" sz="1800" kern="1200" dirty="0" smtClean="0">
                <a:solidFill>
                  <a:schemeClr val="tx1"/>
                </a:solidFill>
                <a:latin typeface="+mn-lt"/>
                <a:ea typeface="+mn-ea"/>
                <a:cs typeface="+mn-cs"/>
              </a:rPr>
              <a:t>Cognitive Factors: </a:t>
            </a:r>
          </a:p>
          <a:p>
            <a:pPr marL="285750" indent="-285750">
              <a:buFont typeface="Arial" panose="020B0604020202020204" pitchFamily="34" charset="0"/>
              <a:buChar char="•"/>
            </a:pPr>
            <a:r>
              <a:rPr lang="en-US" dirty="0" smtClean="0"/>
              <a:t>Intrusive thoughts </a:t>
            </a:r>
          </a:p>
          <a:p>
            <a:pPr marL="742950" lvl="1" indent="-285750">
              <a:buFont typeface="Arial" panose="020B0604020202020204" pitchFamily="34" charset="0"/>
              <a:buChar char="•"/>
            </a:pPr>
            <a:r>
              <a:rPr lang="en-US" kern="1200" dirty="0" smtClean="0">
                <a:solidFill>
                  <a:schemeClr val="tx1"/>
                </a:solidFill>
                <a:latin typeface="+mn-lt"/>
                <a:ea typeface="+mn-ea"/>
                <a:cs typeface="+mn-cs"/>
              </a:rPr>
              <a:t>Illogical thinking</a:t>
            </a:r>
          </a:p>
          <a:p>
            <a:pPr marL="742950" lvl="1" indent="-285750">
              <a:buFont typeface="Arial" panose="020B0604020202020204" pitchFamily="34" charset="0"/>
              <a:buChar char="•"/>
            </a:pPr>
            <a:r>
              <a:rPr lang="en-US" dirty="0" smtClean="0"/>
              <a:t>Thoughts of harm to the child </a:t>
            </a:r>
          </a:p>
          <a:p>
            <a:pPr marL="742950" lvl="1" indent="-285750">
              <a:buFont typeface="Arial" panose="020B0604020202020204" pitchFamily="34" charset="0"/>
              <a:buChar char="•"/>
            </a:pPr>
            <a:r>
              <a:rPr lang="en-US" kern="1200" dirty="0" smtClean="0">
                <a:solidFill>
                  <a:schemeClr val="tx1"/>
                </a:solidFill>
                <a:latin typeface="+mn-lt"/>
                <a:ea typeface="+mn-ea"/>
                <a:cs typeface="+mn-cs"/>
              </a:rPr>
              <a:t>Self-Esteem is low</a:t>
            </a:r>
          </a:p>
          <a:p>
            <a:pPr lvl="1"/>
            <a:endParaRPr lang="en-US" dirty="0"/>
          </a:p>
          <a:p>
            <a:pPr lvl="1"/>
            <a:r>
              <a:rPr lang="en-US" sz="1200" dirty="0">
                <a:latin typeface="+mj-lt"/>
              </a:rPr>
              <a:t>Michael W. O'Hara</a:t>
            </a:r>
            <a:r>
              <a:rPr lang="en-US" sz="1200" dirty="0" smtClean="0">
                <a:latin typeface="+mj-lt"/>
              </a:rPr>
              <a:t>, </a:t>
            </a:r>
            <a:r>
              <a:rPr lang="en-US" sz="1200" dirty="0">
                <a:latin typeface="+mj-lt"/>
              </a:rPr>
              <a:t>Scott Stuart</a:t>
            </a:r>
            <a:r>
              <a:rPr lang="en-US" sz="1200" dirty="0" smtClean="0">
                <a:latin typeface="+mj-lt"/>
              </a:rPr>
              <a:t>, </a:t>
            </a:r>
            <a:r>
              <a:rPr lang="en-US" sz="1200" dirty="0">
                <a:latin typeface="+mj-lt"/>
              </a:rPr>
              <a:t>Laura L. Gorman, </a:t>
            </a:r>
            <a:r>
              <a:rPr lang="en-US" sz="1200" dirty="0" smtClean="0">
                <a:latin typeface="+mj-lt"/>
              </a:rPr>
              <a:t>Amy </a:t>
            </a:r>
            <a:r>
              <a:rPr lang="en-US" sz="1200" dirty="0">
                <a:latin typeface="+mj-lt"/>
              </a:rPr>
              <a:t>Wenzel, </a:t>
            </a:r>
            <a:r>
              <a:rPr lang="en-US" sz="1200" dirty="0" smtClean="0">
                <a:latin typeface="+mj-lt"/>
              </a:rPr>
              <a:t>2005</a:t>
            </a:r>
            <a:endParaRPr lang="en-US" sz="1200" dirty="0">
              <a:latin typeface="+mj-lt"/>
            </a:endParaRPr>
          </a:p>
        </p:txBody>
      </p:sp>
      <p:cxnSp>
        <p:nvCxnSpPr>
          <p:cNvPr id="20" name="Straight Arrow Connector 19"/>
          <p:cNvCxnSpPr/>
          <p:nvPr/>
        </p:nvCxnSpPr>
        <p:spPr>
          <a:xfrm>
            <a:off x="2638999" y="2335762"/>
            <a:ext cx="979965" cy="15413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8" idx="0"/>
          </p:cNvCxnSpPr>
          <p:nvPr/>
        </p:nvCxnSpPr>
        <p:spPr>
          <a:xfrm flipV="1">
            <a:off x="5797519" y="3877138"/>
            <a:ext cx="678732" cy="11561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7765961" y="3106449"/>
            <a:ext cx="450761" cy="744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411521" y="4594544"/>
            <a:ext cx="2038138" cy="1846659"/>
          </a:xfrm>
          <a:prstGeom prst="rect">
            <a:avLst/>
          </a:prstGeom>
          <a:noFill/>
        </p:spPr>
        <p:txBody>
          <a:bodyPr wrap="square" rtlCol="0">
            <a:spAutoFit/>
          </a:bodyPr>
          <a:lstStyle/>
          <a:p>
            <a:r>
              <a:rPr lang="en-US" dirty="0" smtClean="0"/>
              <a:t>Stressors</a:t>
            </a:r>
          </a:p>
          <a:p>
            <a:pPr marL="285750" indent="-285750">
              <a:buFont typeface="Arial" panose="020B0604020202020204" pitchFamily="34" charset="0"/>
              <a:buChar char="•"/>
            </a:pPr>
            <a:r>
              <a:rPr lang="en-US" dirty="0" smtClean="0"/>
              <a:t>Child Crying </a:t>
            </a:r>
          </a:p>
          <a:p>
            <a:pPr marL="285750" indent="-285750">
              <a:buFont typeface="Arial" panose="020B0604020202020204" pitchFamily="34" charset="0"/>
              <a:buChar char="•"/>
            </a:pPr>
            <a:r>
              <a:rPr lang="en-US" dirty="0" smtClean="0"/>
              <a:t>Feeding child </a:t>
            </a:r>
          </a:p>
          <a:p>
            <a:pPr marL="285750" indent="-285750">
              <a:buFont typeface="Arial" panose="020B0604020202020204" pitchFamily="34" charset="0"/>
              <a:buChar char="•"/>
            </a:pPr>
            <a:r>
              <a:rPr lang="en-US" dirty="0" smtClean="0"/>
              <a:t>No sleep</a:t>
            </a:r>
          </a:p>
          <a:p>
            <a:endParaRPr lang="en-US" dirty="0" smtClean="0"/>
          </a:p>
          <a:p>
            <a:r>
              <a:rPr lang="en-US" sz="1200" i="1" dirty="0" err="1" smtClean="0">
                <a:latin typeface="+mj-lt"/>
              </a:rPr>
              <a:t>Cutrona</a:t>
            </a:r>
            <a:r>
              <a:rPr lang="en-US" sz="1200" i="1" dirty="0" smtClean="0">
                <a:latin typeface="+mj-lt"/>
              </a:rPr>
              <a:t> and Troutman 1986</a:t>
            </a:r>
            <a:endParaRPr lang="en-US" sz="1200" i="1" dirty="0">
              <a:latin typeface="+mj-lt"/>
            </a:endParaRPr>
          </a:p>
        </p:txBody>
      </p:sp>
      <p:cxnSp>
        <p:nvCxnSpPr>
          <p:cNvPr id="16" name="Straight Arrow Connector 15"/>
          <p:cNvCxnSpPr/>
          <p:nvPr/>
        </p:nvCxnSpPr>
        <p:spPr>
          <a:xfrm flipV="1">
            <a:off x="2595389" y="3796144"/>
            <a:ext cx="1756638" cy="9202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122557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effectLst/>
              </a:rPr>
              <a:t>Etiology terms of biological, cognitive and sociocultural factors</a:t>
            </a:r>
            <a:br>
              <a:rPr lang="en-US" dirty="0">
                <a:effectLst/>
              </a:rPr>
            </a:br>
            <a:endParaRPr lang="en-US" dirty="0"/>
          </a:p>
        </p:txBody>
      </p:sp>
      <p:sp>
        <p:nvSpPr>
          <p:cNvPr id="3" name="Text Placeholder 2"/>
          <p:cNvSpPr>
            <a:spLocks noGrp="1"/>
          </p:cNvSpPr>
          <p:nvPr>
            <p:ph type="body" idx="1"/>
          </p:nvPr>
        </p:nvSpPr>
        <p:spPr/>
        <p:txBody>
          <a:bodyPr/>
          <a:lstStyle/>
          <a:p>
            <a:r>
              <a:rPr lang="en-US" b="1" i="1" dirty="0">
                <a:effectLst/>
              </a:rPr>
              <a:t>Sociocultural</a:t>
            </a:r>
            <a:endParaRPr lang="en-US" dirty="0"/>
          </a:p>
        </p:txBody>
      </p:sp>
      <p:sp>
        <p:nvSpPr>
          <p:cNvPr id="4" name="Text Placeholder 3"/>
          <p:cNvSpPr>
            <a:spLocks noGrp="1"/>
          </p:cNvSpPr>
          <p:nvPr>
            <p:ph type="body" sz="half" idx="15"/>
          </p:nvPr>
        </p:nvSpPr>
        <p:spPr/>
        <p:txBody>
          <a:bodyPr/>
          <a:lstStyle/>
          <a:p>
            <a:pPr marL="285750" indent="-285750" algn="l">
              <a:buFont typeface="Arial" panose="020B0604020202020204" pitchFamily="34" charset="0"/>
              <a:buChar char="•"/>
            </a:pPr>
            <a:r>
              <a:rPr lang="en-US" dirty="0">
                <a:effectLst/>
              </a:rPr>
              <a:t>R</a:t>
            </a:r>
            <a:r>
              <a:rPr lang="en-US" dirty="0" smtClean="0">
                <a:effectLst/>
              </a:rPr>
              <a:t>ules </a:t>
            </a:r>
            <a:r>
              <a:rPr lang="en-US" dirty="0">
                <a:effectLst/>
              </a:rPr>
              <a:t>of their </a:t>
            </a:r>
            <a:r>
              <a:rPr lang="en-US" dirty="0" smtClean="0">
                <a:effectLst/>
              </a:rPr>
              <a:t>culture</a:t>
            </a:r>
          </a:p>
          <a:p>
            <a:pPr marL="285750" indent="-285750" algn="l">
              <a:buFont typeface="Arial" panose="020B0604020202020204" pitchFamily="34" charset="0"/>
              <a:buChar char="•"/>
            </a:pPr>
            <a:r>
              <a:rPr lang="en-US" dirty="0">
                <a:effectLst/>
              </a:rPr>
              <a:t>F</a:t>
            </a:r>
            <a:r>
              <a:rPr lang="en-US" dirty="0" smtClean="0">
                <a:effectLst/>
              </a:rPr>
              <a:t>amily </a:t>
            </a:r>
            <a:r>
              <a:rPr lang="en-US" dirty="0">
                <a:effectLst/>
              </a:rPr>
              <a:t>structure and </a:t>
            </a:r>
            <a:r>
              <a:rPr lang="en-US" dirty="0" smtClean="0">
                <a:effectLst/>
              </a:rPr>
              <a:t>dynamics</a:t>
            </a:r>
          </a:p>
          <a:p>
            <a:pPr marL="285750" indent="-285750" algn="l">
              <a:buFont typeface="Arial" panose="020B0604020202020204" pitchFamily="34" charset="0"/>
              <a:buChar char="•"/>
            </a:pPr>
            <a:r>
              <a:rPr lang="en-US" dirty="0">
                <a:effectLst/>
              </a:rPr>
              <a:t>S</a:t>
            </a:r>
            <a:r>
              <a:rPr lang="en-US" dirty="0" smtClean="0">
                <a:effectLst/>
              </a:rPr>
              <a:t>ocial organization</a:t>
            </a:r>
          </a:p>
          <a:p>
            <a:pPr marL="285750" indent="-285750" algn="l">
              <a:buFont typeface="Arial" panose="020B0604020202020204" pitchFamily="34" charset="0"/>
              <a:buChar char="•"/>
            </a:pPr>
            <a:r>
              <a:rPr lang="en-US" dirty="0">
                <a:effectLst/>
              </a:rPr>
              <a:t>S</a:t>
            </a:r>
            <a:r>
              <a:rPr lang="en-US" dirty="0" smtClean="0">
                <a:effectLst/>
              </a:rPr>
              <a:t>ocially-sanctioned </a:t>
            </a:r>
            <a:r>
              <a:rPr lang="en-US" dirty="0" err="1">
                <a:effectLst/>
              </a:rPr>
              <a:t>defence</a:t>
            </a:r>
            <a:r>
              <a:rPr lang="en-US" dirty="0">
                <a:effectLst/>
              </a:rPr>
              <a:t> </a:t>
            </a:r>
            <a:r>
              <a:rPr lang="en-US" dirty="0" smtClean="0">
                <a:effectLst/>
              </a:rPr>
              <a:t>mechanisms</a:t>
            </a:r>
          </a:p>
          <a:p>
            <a:pPr marL="285750" indent="-285750" algn="l">
              <a:buFont typeface="Arial" panose="020B0604020202020204" pitchFamily="34" charset="0"/>
              <a:buChar char="•"/>
            </a:pPr>
            <a:r>
              <a:rPr lang="en-US" dirty="0" smtClean="0">
                <a:effectLst/>
              </a:rPr>
              <a:t>Rituals</a:t>
            </a:r>
          </a:p>
          <a:p>
            <a:pPr marL="285750" indent="-285750" algn="l">
              <a:buFont typeface="Arial" panose="020B0604020202020204" pitchFamily="34" charset="0"/>
              <a:buChar char="•"/>
            </a:pPr>
            <a:r>
              <a:rPr lang="en-US" dirty="0" smtClean="0">
                <a:effectLst/>
              </a:rPr>
              <a:t>Social Stressors</a:t>
            </a:r>
            <a:endParaRPr lang="en-US" dirty="0"/>
          </a:p>
        </p:txBody>
      </p:sp>
      <p:sp>
        <p:nvSpPr>
          <p:cNvPr id="5" name="Text Placeholder 4"/>
          <p:cNvSpPr>
            <a:spLocks noGrp="1"/>
          </p:cNvSpPr>
          <p:nvPr>
            <p:ph type="body" sz="quarter" idx="3"/>
          </p:nvPr>
        </p:nvSpPr>
        <p:spPr/>
        <p:txBody>
          <a:bodyPr/>
          <a:lstStyle/>
          <a:p>
            <a:r>
              <a:rPr lang="en-US" b="1" i="1" dirty="0">
                <a:effectLst/>
              </a:rPr>
              <a:t>Biological</a:t>
            </a:r>
            <a:endParaRPr lang="en-US" dirty="0"/>
          </a:p>
        </p:txBody>
      </p:sp>
      <p:sp>
        <p:nvSpPr>
          <p:cNvPr id="6" name="Text Placeholder 5"/>
          <p:cNvSpPr>
            <a:spLocks noGrp="1"/>
          </p:cNvSpPr>
          <p:nvPr>
            <p:ph type="body" sz="half" idx="16"/>
          </p:nvPr>
        </p:nvSpPr>
        <p:spPr>
          <a:xfrm>
            <a:off x="4444878" y="2911624"/>
            <a:ext cx="3299821" cy="3192962"/>
          </a:xfrm>
        </p:spPr>
        <p:txBody>
          <a:bodyPr>
            <a:normAutofit/>
          </a:bodyPr>
          <a:lstStyle/>
          <a:p>
            <a:pPr marL="285750" indent="-285750" algn="l">
              <a:buFont typeface="Arial" panose="020B0604020202020204" pitchFamily="34" charset="0"/>
              <a:buChar char="•"/>
            </a:pPr>
            <a:r>
              <a:rPr lang="en-US" dirty="0" smtClean="0"/>
              <a:t>Genetic predisposition </a:t>
            </a:r>
          </a:p>
          <a:p>
            <a:pPr marL="285750" indent="-285750" algn="l">
              <a:buFont typeface="Arial" panose="020B0604020202020204" pitchFamily="34" charset="0"/>
              <a:buChar char="•"/>
            </a:pPr>
            <a:r>
              <a:rPr lang="en-US" dirty="0">
                <a:effectLst/>
              </a:rPr>
              <a:t>History of premenstrual dysphoric </a:t>
            </a:r>
            <a:r>
              <a:rPr lang="en-US" dirty="0" smtClean="0">
                <a:effectLst/>
              </a:rPr>
              <a:t>disorder</a:t>
            </a:r>
          </a:p>
          <a:p>
            <a:pPr marL="285750" indent="-285750" algn="l">
              <a:buFont typeface="Arial" panose="020B0604020202020204" pitchFamily="34" charset="0"/>
              <a:buChar char="•"/>
            </a:pPr>
            <a:r>
              <a:rPr lang="en-US" dirty="0">
                <a:effectLst/>
              </a:rPr>
              <a:t>History of depression during </a:t>
            </a:r>
            <a:r>
              <a:rPr lang="en-US" dirty="0" smtClean="0">
                <a:effectLst/>
              </a:rPr>
              <a:t>pregnancy</a:t>
            </a:r>
          </a:p>
          <a:p>
            <a:pPr marL="285750" indent="-285750" algn="l">
              <a:buFont typeface="Arial" panose="020B0604020202020204" pitchFamily="34" charset="0"/>
              <a:buChar char="•"/>
            </a:pPr>
            <a:r>
              <a:rPr lang="en-US" dirty="0">
                <a:effectLst/>
              </a:rPr>
              <a:t>D</a:t>
            </a:r>
            <a:r>
              <a:rPr lang="en-US" dirty="0" smtClean="0">
                <a:effectLst/>
              </a:rPr>
              <a:t>ecrease </a:t>
            </a:r>
            <a:r>
              <a:rPr lang="en-US" dirty="0">
                <a:effectLst/>
              </a:rPr>
              <a:t>in reproductive </a:t>
            </a:r>
            <a:r>
              <a:rPr lang="en-US" dirty="0" smtClean="0">
                <a:effectLst/>
              </a:rPr>
              <a:t>hormones</a:t>
            </a:r>
          </a:p>
          <a:p>
            <a:pPr marL="285750" indent="-285750" algn="l">
              <a:buFont typeface="Arial" panose="020B0604020202020204" pitchFamily="34" charset="0"/>
              <a:buChar char="•"/>
            </a:pPr>
            <a:r>
              <a:rPr lang="en-US" dirty="0">
                <a:effectLst/>
              </a:rPr>
              <a:t>Changes in blood volume, blood pressure, immune system and metabolism </a:t>
            </a:r>
            <a:endParaRPr lang="en-US" dirty="0"/>
          </a:p>
        </p:txBody>
      </p:sp>
      <p:sp>
        <p:nvSpPr>
          <p:cNvPr id="7" name="Text Placeholder 6"/>
          <p:cNvSpPr>
            <a:spLocks noGrp="1"/>
          </p:cNvSpPr>
          <p:nvPr>
            <p:ph type="body" sz="quarter" idx="13"/>
          </p:nvPr>
        </p:nvSpPr>
        <p:spPr/>
        <p:txBody>
          <a:bodyPr/>
          <a:lstStyle/>
          <a:p>
            <a:r>
              <a:rPr lang="en-US" b="1" i="1" dirty="0">
                <a:effectLst/>
              </a:rPr>
              <a:t>Cognitive</a:t>
            </a:r>
            <a:endParaRPr lang="en-US" dirty="0"/>
          </a:p>
        </p:txBody>
      </p:sp>
      <p:sp>
        <p:nvSpPr>
          <p:cNvPr id="8" name="Text Placeholder 7"/>
          <p:cNvSpPr>
            <a:spLocks noGrp="1"/>
          </p:cNvSpPr>
          <p:nvPr>
            <p:ph type="body" sz="half" idx="17"/>
          </p:nvPr>
        </p:nvSpPr>
        <p:spPr/>
        <p:txBody>
          <a:bodyPr/>
          <a:lstStyle/>
          <a:p>
            <a:pPr marL="285750" indent="-285750" algn="l">
              <a:buFont typeface="Arial" panose="020B0604020202020204" pitchFamily="34" charset="0"/>
              <a:buChar char="•"/>
            </a:pPr>
            <a:r>
              <a:rPr lang="en-US" dirty="0" smtClean="0"/>
              <a:t>Low Self-esteemed </a:t>
            </a:r>
            <a:endParaRPr lang="en-US" dirty="0"/>
          </a:p>
        </p:txBody>
      </p:sp>
    </p:spTree>
    <p:extLst>
      <p:ext uri="{BB962C8B-B14F-4D97-AF65-F5344CB8AC3E}">
        <p14:creationId xmlns:p14="http://schemas.microsoft.com/office/powerpoint/2010/main" xmlns="" val="2512329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6" y="-51313"/>
            <a:ext cx="5860491" cy="1326321"/>
          </a:xfrm>
        </p:spPr>
        <p:txBody>
          <a:bodyPr/>
          <a:lstStyle/>
          <a:p>
            <a:r>
              <a:rPr lang="en-US" sz="4800" dirty="0" smtClean="0"/>
              <a:t>Symptoms</a:t>
            </a:r>
            <a:r>
              <a:rPr lang="en-US" dirty="0" smtClean="0"/>
              <a:t> </a:t>
            </a:r>
            <a:endParaRPr lang="en-US" dirty="0"/>
          </a:p>
        </p:txBody>
      </p:sp>
      <p:sp>
        <p:nvSpPr>
          <p:cNvPr id="3" name="Content Placeholder 2"/>
          <p:cNvSpPr>
            <a:spLocks noGrp="1"/>
          </p:cNvSpPr>
          <p:nvPr>
            <p:ph idx="1"/>
          </p:nvPr>
        </p:nvSpPr>
        <p:spPr>
          <a:xfrm>
            <a:off x="139001" y="1275008"/>
            <a:ext cx="4044571" cy="5215944"/>
          </a:xfrm>
        </p:spPr>
        <p:txBody>
          <a:bodyPr>
            <a:normAutofit/>
          </a:bodyPr>
          <a:lstStyle/>
          <a:p>
            <a:pPr lvl="1"/>
            <a:r>
              <a:rPr lang="en-US" sz="2400" dirty="0">
                <a:effectLst/>
              </a:rPr>
              <a:t>Loss of appetite </a:t>
            </a:r>
            <a:endParaRPr lang="en-US" sz="3600" dirty="0">
              <a:effectLst/>
            </a:endParaRPr>
          </a:p>
          <a:p>
            <a:pPr lvl="1"/>
            <a:r>
              <a:rPr lang="en-US" sz="2400" dirty="0">
                <a:effectLst/>
              </a:rPr>
              <a:t>Insomnia </a:t>
            </a:r>
            <a:endParaRPr lang="en-US" sz="3600" dirty="0">
              <a:effectLst/>
            </a:endParaRPr>
          </a:p>
          <a:p>
            <a:pPr lvl="1"/>
            <a:r>
              <a:rPr lang="en-US" sz="2400" dirty="0">
                <a:effectLst/>
              </a:rPr>
              <a:t>Intense irritability and anger </a:t>
            </a:r>
            <a:endParaRPr lang="en-US" sz="3600" dirty="0">
              <a:effectLst/>
            </a:endParaRPr>
          </a:p>
          <a:p>
            <a:pPr lvl="1"/>
            <a:r>
              <a:rPr lang="en-US" sz="2400" dirty="0">
                <a:effectLst/>
              </a:rPr>
              <a:t>Overwhelming fatigue </a:t>
            </a:r>
            <a:endParaRPr lang="en-US" sz="3600" dirty="0">
              <a:effectLst/>
            </a:endParaRPr>
          </a:p>
          <a:p>
            <a:pPr lvl="1"/>
            <a:r>
              <a:rPr lang="en-US" sz="2400" dirty="0">
                <a:effectLst/>
              </a:rPr>
              <a:t>Loss of interest in sex </a:t>
            </a:r>
            <a:endParaRPr lang="en-US" sz="3600" dirty="0">
              <a:effectLst/>
            </a:endParaRPr>
          </a:p>
          <a:p>
            <a:pPr lvl="1"/>
            <a:r>
              <a:rPr lang="en-US" sz="2400" dirty="0">
                <a:effectLst/>
              </a:rPr>
              <a:t>Lack of joy in life </a:t>
            </a:r>
            <a:endParaRPr lang="en-US" sz="3600" dirty="0">
              <a:effectLst/>
            </a:endParaRPr>
          </a:p>
        </p:txBody>
      </p:sp>
      <p:pic>
        <p:nvPicPr>
          <p:cNvPr id="6" name="Picture 5"/>
          <p:cNvPicPr>
            <a:picLocks noChangeAspect="1"/>
          </p:cNvPicPr>
          <p:nvPr/>
        </p:nvPicPr>
        <p:blipFill rotWithShape="1">
          <a:blip r:embed="rId2"/>
          <a:srcRect l="49843" t="-1159" r="11040" b="1159"/>
          <a:stretch/>
        </p:blipFill>
        <p:spPr>
          <a:xfrm>
            <a:off x="8432211" y="3430262"/>
            <a:ext cx="3570900" cy="3427738"/>
          </a:xfrm>
          <a:prstGeom prst="rect">
            <a:avLst/>
          </a:prstGeom>
        </p:spPr>
      </p:pic>
      <p:pic>
        <p:nvPicPr>
          <p:cNvPr id="8" name="Picture 7"/>
          <p:cNvPicPr>
            <a:picLocks noChangeAspect="1"/>
          </p:cNvPicPr>
          <p:nvPr/>
        </p:nvPicPr>
        <p:blipFill rotWithShape="1">
          <a:blip r:embed="rId2"/>
          <a:srcRect l="10809" t="-731" r="50308" b="731"/>
          <a:stretch/>
        </p:blipFill>
        <p:spPr>
          <a:xfrm>
            <a:off x="8432211" y="0"/>
            <a:ext cx="3570900" cy="3481575"/>
          </a:xfrm>
          <a:prstGeom prst="rect">
            <a:avLst/>
          </a:prstGeom>
        </p:spPr>
      </p:pic>
      <p:sp>
        <p:nvSpPr>
          <p:cNvPr id="9" name="TextBox 8"/>
          <p:cNvSpPr txBox="1"/>
          <p:nvPr/>
        </p:nvSpPr>
        <p:spPr>
          <a:xfrm>
            <a:off x="4353059" y="1159099"/>
            <a:ext cx="4079152" cy="4337598"/>
          </a:xfrm>
          <a:prstGeom prst="rect">
            <a:avLst/>
          </a:prstGeom>
          <a:noFill/>
        </p:spPr>
        <p:txBody>
          <a:bodyPr wrap="square" rtlCol="0">
            <a:spAutoFit/>
          </a:bodyPr>
          <a:lstStyle/>
          <a:p>
            <a:pPr marL="685800" lvl="1" indent="-228600" defTabSz="914400">
              <a:lnSpc>
                <a:spcPct val="120000"/>
              </a:lnSpc>
              <a:spcBef>
                <a:spcPts val="500"/>
              </a:spcBef>
              <a:buFont typeface="Arial" panose="020B0604020202020204" pitchFamily="34" charset="0"/>
              <a:buChar char="•"/>
            </a:pPr>
            <a:r>
              <a:rPr lang="en-US" sz="2400" dirty="0">
                <a:solidFill>
                  <a:prstClr val="white"/>
                </a:solidFill>
              </a:rPr>
              <a:t>Feelings of shame, guilt or inadequacy </a:t>
            </a:r>
            <a:endParaRPr lang="en-US" sz="3600" dirty="0">
              <a:solidFill>
                <a:prstClr val="white"/>
              </a:solidFill>
            </a:endParaRPr>
          </a:p>
          <a:p>
            <a:pPr marL="685800" lvl="1" indent="-228600" defTabSz="914400">
              <a:lnSpc>
                <a:spcPct val="120000"/>
              </a:lnSpc>
              <a:spcBef>
                <a:spcPts val="500"/>
              </a:spcBef>
              <a:buFont typeface="Arial" panose="020B0604020202020204" pitchFamily="34" charset="0"/>
              <a:buChar char="•"/>
            </a:pPr>
            <a:r>
              <a:rPr lang="en-US" sz="2400" dirty="0">
                <a:solidFill>
                  <a:prstClr val="white"/>
                </a:solidFill>
              </a:rPr>
              <a:t>Severe mood swings </a:t>
            </a:r>
            <a:endParaRPr lang="en-US" sz="3600" dirty="0">
              <a:solidFill>
                <a:prstClr val="white"/>
              </a:solidFill>
            </a:endParaRPr>
          </a:p>
          <a:p>
            <a:pPr marL="685800" lvl="1" indent="-228600" defTabSz="914400">
              <a:lnSpc>
                <a:spcPct val="120000"/>
              </a:lnSpc>
              <a:spcBef>
                <a:spcPts val="500"/>
              </a:spcBef>
              <a:buFont typeface="Arial" panose="020B0604020202020204" pitchFamily="34" charset="0"/>
              <a:buChar char="•"/>
            </a:pPr>
            <a:r>
              <a:rPr lang="en-US" sz="2400" dirty="0">
                <a:solidFill>
                  <a:prstClr val="white"/>
                </a:solidFill>
              </a:rPr>
              <a:t>Difficulty bonding with your baby </a:t>
            </a:r>
            <a:endParaRPr lang="en-US" sz="3600" dirty="0">
              <a:solidFill>
                <a:prstClr val="white"/>
              </a:solidFill>
            </a:endParaRPr>
          </a:p>
          <a:p>
            <a:pPr marL="685800" lvl="1" indent="-228600" defTabSz="914400">
              <a:lnSpc>
                <a:spcPct val="120000"/>
              </a:lnSpc>
              <a:spcBef>
                <a:spcPts val="500"/>
              </a:spcBef>
              <a:buFont typeface="Arial" panose="020B0604020202020204" pitchFamily="34" charset="0"/>
              <a:buChar char="•"/>
            </a:pPr>
            <a:r>
              <a:rPr lang="en-US" sz="2400" dirty="0">
                <a:solidFill>
                  <a:prstClr val="white"/>
                </a:solidFill>
              </a:rPr>
              <a:t>Withdrawal from family and friends</a:t>
            </a:r>
            <a:endParaRPr lang="en-US" sz="3600" dirty="0">
              <a:solidFill>
                <a:prstClr val="white"/>
              </a:solidFill>
            </a:endParaRPr>
          </a:p>
          <a:p>
            <a:pPr marL="685800" lvl="1" indent="-228600" defTabSz="914400">
              <a:lnSpc>
                <a:spcPct val="120000"/>
              </a:lnSpc>
              <a:spcBef>
                <a:spcPts val="500"/>
              </a:spcBef>
              <a:buFont typeface="Arial" panose="020B0604020202020204" pitchFamily="34" charset="0"/>
              <a:buChar char="•"/>
            </a:pPr>
            <a:r>
              <a:rPr lang="en-US" sz="2400" dirty="0">
                <a:solidFill>
                  <a:prstClr val="white"/>
                </a:solidFill>
              </a:rPr>
              <a:t>Thoughts of harming yourself or your baby</a:t>
            </a:r>
            <a:endParaRPr lang="en-US" sz="2400" dirty="0">
              <a:solidFill>
                <a:prstClr val="white"/>
              </a:solidFill>
              <a:effectLst>
                <a:outerShdw blurRad="50800" dist="38100" dir="2700000" algn="tl" rotWithShape="0">
                  <a:srgbClr val="000000">
                    <a:alpha val="48000"/>
                  </a:srgbClr>
                </a:outerShdw>
              </a:effectLst>
            </a:endParaRPr>
          </a:p>
        </p:txBody>
      </p:sp>
      <p:cxnSp>
        <p:nvCxnSpPr>
          <p:cNvPr id="11" name="Straight Connector 10"/>
          <p:cNvCxnSpPr/>
          <p:nvPr/>
        </p:nvCxnSpPr>
        <p:spPr>
          <a:xfrm flipV="1">
            <a:off x="0" y="1004552"/>
            <a:ext cx="8432211" cy="12879"/>
          </a:xfrm>
          <a:prstGeom prst="line">
            <a:avLst/>
          </a:prstGeom>
          <a:ln>
            <a:solidFill>
              <a:schemeClr val="tx2">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0082315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830" y="732966"/>
            <a:ext cx="10353761" cy="1326321"/>
          </a:xfrm>
        </p:spPr>
        <p:txBody>
          <a:bodyPr/>
          <a:lstStyle/>
          <a:p>
            <a:r>
              <a:rPr lang="en-US" dirty="0" smtClean="0"/>
              <a:t>Prevalence </a:t>
            </a:r>
            <a:endParaRPr lang="en-US" dirty="0"/>
          </a:p>
        </p:txBody>
      </p:sp>
      <p:sp>
        <p:nvSpPr>
          <p:cNvPr id="3" name="Content Placeholder 2"/>
          <p:cNvSpPr>
            <a:spLocks noGrp="1"/>
          </p:cNvSpPr>
          <p:nvPr>
            <p:ph idx="1"/>
          </p:nvPr>
        </p:nvSpPr>
        <p:spPr>
          <a:xfrm>
            <a:off x="808829" y="1876276"/>
            <a:ext cx="10353762" cy="1806235"/>
          </a:xfrm>
        </p:spPr>
        <p:txBody>
          <a:bodyPr/>
          <a:lstStyle/>
          <a:p>
            <a:pPr fontAlgn="t"/>
            <a:r>
              <a:rPr lang="en-US" dirty="0">
                <a:effectLst/>
              </a:rPr>
              <a:t>An estimated 9-16 percent of postpartum women will experience PPD.</a:t>
            </a:r>
            <a:endParaRPr lang="en-US" sz="3000" dirty="0">
              <a:effectLst/>
            </a:endParaRPr>
          </a:p>
          <a:p>
            <a:r>
              <a:rPr lang="en-US" dirty="0">
                <a:effectLst/>
              </a:rPr>
              <a:t>Among women who have already experienced PPD following a previous pregnancy, some prevalence estimates increase to 41 percent.</a:t>
            </a:r>
            <a:endParaRPr lang="en-US" dirty="0"/>
          </a:p>
        </p:txBody>
      </p:sp>
      <p:pic>
        <p:nvPicPr>
          <p:cNvPr id="4" name="Picture 3"/>
          <p:cNvPicPr>
            <a:picLocks noChangeAspect="1"/>
          </p:cNvPicPr>
          <p:nvPr/>
        </p:nvPicPr>
        <p:blipFill>
          <a:blip r:embed="rId2"/>
          <a:stretch>
            <a:fillRect/>
          </a:stretch>
        </p:blipFill>
        <p:spPr>
          <a:xfrm>
            <a:off x="3765884" y="3903613"/>
            <a:ext cx="4439653" cy="2954387"/>
          </a:xfrm>
          <a:prstGeom prst="rect">
            <a:avLst/>
          </a:prstGeom>
        </p:spPr>
      </p:pic>
    </p:spTree>
    <p:extLst>
      <p:ext uri="{BB962C8B-B14F-4D97-AF65-F5344CB8AC3E}">
        <p14:creationId xmlns:p14="http://schemas.microsoft.com/office/powerpoint/2010/main" xmlns="" val="38155005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851" y="94445"/>
            <a:ext cx="10353761" cy="1326321"/>
          </a:xfrm>
        </p:spPr>
        <p:txBody>
          <a:bodyPr/>
          <a:lstStyle/>
          <a:p>
            <a:r>
              <a:rPr lang="en-US" dirty="0" smtClean="0"/>
              <a:t>Diagnosis </a:t>
            </a:r>
            <a:endParaRPr lang="en-US" dirty="0"/>
          </a:p>
        </p:txBody>
      </p:sp>
      <p:sp>
        <p:nvSpPr>
          <p:cNvPr id="3" name="Content Placeholder 2"/>
          <p:cNvSpPr>
            <a:spLocks noGrp="1"/>
          </p:cNvSpPr>
          <p:nvPr>
            <p:ph idx="1"/>
          </p:nvPr>
        </p:nvSpPr>
        <p:spPr>
          <a:xfrm>
            <a:off x="-1" y="1619546"/>
            <a:ext cx="7469747" cy="5238454"/>
          </a:xfrm>
        </p:spPr>
        <p:txBody>
          <a:bodyPr>
            <a:normAutofit lnSpcReduction="10000"/>
          </a:bodyPr>
          <a:lstStyle/>
          <a:p>
            <a:pPr lvl="1"/>
            <a:r>
              <a:rPr lang="en-US" dirty="0">
                <a:effectLst/>
              </a:rPr>
              <a:t>The Diagnostic and Statistical Manual of Mental Disorders (DSM) considers postpartum depression a subtype of major depression.</a:t>
            </a:r>
          </a:p>
          <a:p>
            <a:pPr lvl="1"/>
            <a:r>
              <a:rPr lang="en-US" dirty="0">
                <a:effectLst/>
              </a:rPr>
              <a:t>symptoms of major depression must develop within four weeks of giving birth</a:t>
            </a:r>
          </a:p>
          <a:p>
            <a:pPr lvl="2"/>
            <a:r>
              <a:rPr lang="en-US" dirty="0">
                <a:effectLst/>
              </a:rPr>
              <a:t>Depressed mood most of the day, nearly every day </a:t>
            </a:r>
            <a:endParaRPr lang="en-US" sz="2000" dirty="0">
              <a:effectLst/>
            </a:endParaRPr>
          </a:p>
          <a:p>
            <a:pPr lvl="2"/>
            <a:r>
              <a:rPr lang="en-US" dirty="0">
                <a:effectLst/>
              </a:rPr>
              <a:t>Reduced interest and pleasure in activities you used to enjoy </a:t>
            </a:r>
            <a:endParaRPr lang="en-US" sz="2000" dirty="0">
              <a:effectLst/>
            </a:endParaRPr>
          </a:p>
          <a:p>
            <a:pPr lvl="2"/>
            <a:r>
              <a:rPr lang="en-US" dirty="0">
                <a:effectLst/>
              </a:rPr>
              <a:t>Significant change in your appetite or unintended change in your weight </a:t>
            </a:r>
            <a:endParaRPr lang="en-US" sz="2000" dirty="0">
              <a:effectLst/>
            </a:endParaRPr>
          </a:p>
          <a:p>
            <a:pPr lvl="2"/>
            <a:r>
              <a:rPr lang="en-US" dirty="0">
                <a:effectLst/>
              </a:rPr>
              <a:t>Inability to sleep (insomnia) or excessive sleepiness (hypersomnia) </a:t>
            </a:r>
            <a:endParaRPr lang="en-US" sz="2000" dirty="0">
              <a:effectLst/>
            </a:endParaRPr>
          </a:p>
          <a:p>
            <a:pPr lvl="2"/>
            <a:r>
              <a:rPr lang="en-US" dirty="0">
                <a:effectLst/>
              </a:rPr>
              <a:t>Restlessness or notable slowed movements </a:t>
            </a:r>
            <a:endParaRPr lang="en-US" sz="2000" dirty="0">
              <a:effectLst/>
            </a:endParaRPr>
          </a:p>
          <a:p>
            <a:pPr lvl="2"/>
            <a:r>
              <a:rPr lang="en-US" dirty="0">
                <a:effectLst/>
              </a:rPr>
              <a:t>Fatigue or loss of energy </a:t>
            </a:r>
            <a:endParaRPr lang="en-US" sz="2000" dirty="0">
              <a:effectLst/>
            </a:endParaRPr>
          </a:p>
          <a:p>
            <a:pPr lvl="2"/>
            <a:r>
              <a:rPr lang="en-US" dirty="0">
                <a:effectLst/>
              </a:rPr>
              <a:t>Feelings of worthlessness </a:t>
            </a:r>
            <a:endParaRPr lang="en-US" sz="2000" dirty="0">
              <a:effectLst/>
            </a:endParaRPr>
          </a:p>
          <a:p>
            <a:pPr lvl="2"/>
            <a:r>
              <a:rPr lang="en-US" dirty="0">
                <a:effectLst/>
              </a:rPr>
              <a:t>Diminished ability to think, concentrate or make decisions </a:t>
            </a:r>
            <a:endParaRPr lang="en-US" sz="2000" dirty="0">
              <a:effectLst/>
            </a:endParaRPr>
          </a:p>
          <a:p>
            <a:pPr lvl="2"/>
            <a:r>
              <a:rPr lang="en-US" dirty="0">
                <a:effectLst/>
              </a:rPr>
              <a:t>Recurrent thoughts of death or suicide </a:t>
            </a:r>
            <a:endParaRPr lang="en-US" sz="2000" dirty="0">
              <a:effectLst/>
            </a:endParaRPr>
          </a:p>
        </p:txBody>
      </p:sp>
      <p:pic>
        <p:nvPicPr>
          <p:cNvPr id="4" name="Picture 3"/>
          <p:cNvPicPr>
            <a:picLocks noChangeAspect="1"/>
          </p:cNvPicPr>
          <p:nvPr/>
        </p:nvPicPr>
        <p:blipFill>
          <a:blip r:embed="rId2"/>
          <a:stretch>
            <a:fillRect/>
          </a:stretch>
        </p:blipFill>
        <p:spPr>
          <a:xfrm>
            <a:off x="7469746" y="630126"/>
            <a:ext cx="4686135" cy="6227874"/>
          </a:xfrm>
          <a:prstGeom prst="rect">
            <a:avLst/>
          </a:prstGeom>
        </p:spPr>
      </p:pic>
    </p:spTree>
    <p:extLst>
      <p:ext uri="{BB962C8B-B14F-4D97-AF65-F5344CB8AC3E}">
        <p14:creationId xmlns:p14="http://schemas.microsoft.com/office/powerpoint/2010/main" xmlns="" val="31987329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Factors </a:t>
            </a:r>
            <a:endParaRPr lang="en-US" dirty="0"/>
          </a:p>
        </p:txBody>
      </p:sp>
      <p:sp>
        <p:nvSpPr>
          <p:cNvPr id="3" name="Content Placeholder 2"/>
          <p:cNvSpPr>
            <a:spLocks noGrp="1"/>
          </p:cNvSpPr>
          <p:nvPr>
            <p:ph idx="1"/>
          </p:nvPr>
        </p:nvSpPr>
        <p:spPr>
          <a:xfrm>
            <a:off x="913795" y="1455313"/>
            <a:ext cx="10353762" cy="5048517"/>
          </a:xfrm>
        </p:spPr>
        <p:txBody>
          <a:bodyPr/>
          <a:lstStyle/>
          <a:p>
            <a:r>
              <a:rPr lang="en-US" dirty="0">
                <a:effectLst/>
              </a:rPr>
              <a:t>N</a:t>
            </a:r>
            <a:r>
              <a:rPr lang="en-US" dirty="0" smtClean="0">
                <a:effectLst/>
              </a:rPr>
              <a:t>ot </a:t>
            </a:r>
            <a:r>
              <a:rPr lang="en-US" dirty="0">
                <a:effectLst/>
              </a:rPr>
              <a:t>all cultures recognize this as a problem needing medical </a:t>
            </a:r>
            <a:r>
              <a:rPr lang="en-US" dirty="0" smtClean="0">
                <a:effectLst/>
              </a:rPr>
              <a:t>attention</a:t>
            </a:r>
          </a:p>
          <a:p>
            <a:r>
              <a:rPr lang="en-US" dirty="0">
                <a:effectLst/>
              </a:rPr>
              <a:t>R</a:t>
            </a:r>
            <a:r>
              <a:rPr lang="en-US" dirty="0" smtClean="0">
                <a:effectLst/>
              </a:rPr>
              <a:t>eligious </a:t>
            </a:r>
            <a:r>
              <a:rPr lang="en-US" dirty="0">
                <a:effectLst/>
              </a:rPr>
              <a:t>belief </a:t>
            </a:r>
            <a:r>
              <a:rPr lang="en-US" dirty="0" smtClean="0">
                <a:effectLst/>
              </a:rPr>
              <a:t>systems</a:t>
            </a:r>
          </a:p>
          <a:p>
            <a:r>
              <a:rPr lang="en-US" dirty="0">
                <a:effectLst/>
              </a:rPr>
              <a:t>U</a:t>
            </a:r>
            <a:r>
              <a:rPr lang="en-US" dirty="0" smtClean="0">
                <a:effectLst/>
              </a:rPr>
              <a:t>rban </a:t>
            </a:r>
            <a:r>
              <a:rPr lang="en-US" dirty="0">
                <a:effectLst/>
              </a:rPr>
              <a:t>vs. rural </a:t>
            </a:r>
            <a:r>
              <a:rPr lang="en-US" dirty="0" smtClean="0">
                <a:effectLst/>
              </a:rPr>
              <a:t>upbringing</a:t>
            </a:r>
          </a:p>
          <a:p>
            <a:pPr lvl="1"/>
            <a:r>
              <a:rPr lang="en-US" dirty="0">
                <a:effectLst/>
              </a:rPr>
              <a:t>Women of African descent in America </a:t>
            </a:r>
            <a:endParaRPr lang="en-US" dirty="0" smtClean="0">
              <a:effectLst/>
            </a:endParaRPr>
          </a:p>
          <a:p>
            <a:r>
              <a:rPr lang="en-US" dirty="0">
                <a:effectLst/>
              </a:rPr>
              <a:t>D</a:t>
            </a:r>
            <a:r>
              <a:rPr lang="en-US" dirty="0" smtClean="0">
                <a:effectLst/>
              </a:rPr>
              <a:t>istinctive </a:t>
            </a:r>
            <a:r>
              <a:rPr lang="en-US" dirty="0">
                <a:effectLst/>
              </a:rPr>
              <a:t>language related to </a:t>
            </a:r>
            <a:r>
              <a:rPr lang="en-US" dirty="0" smtClean="0">
                <a:effectLst/>
              </a:rPr>
              <a:t>depression</a:t>
            </a:r>
          </a:p>
          <a:p>
            <a:r>
              <a:rPr lang="en-US" dirty="0">
                <a:effectLst/>
              </a:rPr>
              <a:t>T</a:t>
            </a:r>
            <a:r>
              <a:rPr lang="en-US" dirty="0" smtClean="0">
                <a:effectLst/>
              </a:rPr>
              <a:t>he </a:t>
            </a:r>
            <a:r>
              <a:rPr lang="en-US" dirty="0">
                <a:effectLst/>
              </a:rPr>
              <a:t>transmission of information among people about </a:t>
            </a:r>
            <a:r>
              <a:rPr lang="en-US" dirty="0" smtClean="0">
                <a:effectLst/>
              </a:rPr>
              <a:t>depression</a:t>
            </a:r>
          </a:p>
          <a:p>
            <a:r>
              <a:rPr lang="en-US" dirty="0">
                <a:effectLst/>
              </a:rPr>
              <a:t>B</a:t>
            </a:r>
            <a:r>
              <a:rPr lang="en-US" dirty="0" smtClean="0">
                <a:effectLst/>
              </a:rPr>
              <a:t>eliefs </a:t>
            </a:r>
            <a:r>
              <a:rPr lang="en-US" dirty="0">
                <a:effectLst/>
              </a:rPr>
              <a:t>about healthcare and the healthcare system</a:t>
            </a:r>
            <a:endParaRPr lang="en-US" dirty="0" smtClean="0">
              <a:effectLst/>
            </a:endParaRPr>
          </a:p>
          <a:p>
            <a:endParaRPr lang="en-US" dirty="0"/>
          </a:p>
        </p:txBody>
      </p:sp>
    </p:spTree>
    <p:extLst>
      <p:ext uri="{BB962C8B-B14F-4D97-AF65-F5344CB8AC3E}">
        <p14:creationId xmlns:p14="http://schemas.microsoft.com/office/powerpoint/2010/main" xmlns="" val="27336043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 Variations </a:t>
            </a:r>
            <a:endParaRPr lang="en-US" dirty="0"/>
          </a:p>
        </p:txBody>
      </p:sp>
      <p:sp>
        <p:nvSpPr>
          <p:cNvPr id="3" name="Content Placeholder 2"/>
          <p:cNvSpPr>
            <a:spLocks noGrp="1"/>
          </p:cNvSpPr>
          <p:nvPr>
            <p:ph idx="1"/>
          </p:nvPr>
        </p:nvSpPr>
        <p:spPr>
          <a:xfrm>
            <a:off x="913795" y="2096063"/>
            <a:ext cx="10353762" cy="4201705"/>
          </a:xfrm>
        </p:spPr>
        <p:txBody>
          <a:bodyPr>
            <a:normAutofit lnSpcReduction="10000"/>
          </a:bodyPr>
          <a:lstStyle/>
          <a:p>
            <a:pPr lvl="1"/>
            <a:r>
              <a:rPr lang="en-US" sz="2400" dirty="0">
                <a:effectLst/>
              </a:rPr>
              <a:t>Occurs in both males and females can get it.</a:t>
            </a:r>
          </a:p>
          <a:p>
            <a:pPr lvl="1"/>
            <a:r>
              <a:rPr lang="en-US" sz="2400" dirty="0">
                <a:effectLst/>
              </a:rPr>
              <a:t>Occurs in approximately 10% to 15% of new mothers, with a 25% to 50% risk of recurrence.</a:t>
            </a:r>
          </a:p>
          <a:p>
            <a:pPr lvl="1"/>
            <a:r>
              <a:rPr lang="en-US" sz="2400" dirty="0" smtClean="0">
                <a:effectLst/>
              </a:rPr>
              <a:t>Gender </a:t>
            </a:r>
            <a:r>
              <a:rPr lang="en-US" sz="2400" dirty="0">
                <a:effectLst/>
              </a:rPr>
              <a:t>differences in postpartum depression: a longitudinal cohort study by </a:t>
            </a:r>
            <a:r>
              <a:rPr lang="en-US" sz="2400" dirty="0" err="1">
                <a:effectLst/>
              </a:rPr>
              <a:t>Vicenta</a:t>
            </a:r>
            <a:r>
              <a:rPr lang="en-US" sz="2400" dirty="0">
                <a:effectLst/>
              </a:rPr>
              <a:t> </a:t>
            </a:r>
            <a:r>
              <a:rPr lang="en-US" sz="2400" dirty="0" err="1">
                <a:effectLst/>
              </a:rPr>
              <a:t>Escribà-Agüir</a:t>
            </a:r>
            <a:r>
              <a:rPr lang="en-US" sz="2400" dirty="0">
                <a:effectLst/>
              </a:rPr>
              <a:t> and </a:t>
            </a:r>
            <a:r>
              <a:rPr lang="en-US" sz="2400" dirty="0" err="1">
                <a:effectLst/>
              </a:rPr>
              <a:t>Lucía</a:t>
            </a:r>
            <a:r>
              <a:rPr lang="en-US" sz="2400" dirty="0">
                <a:effectLst/>
              </a:rPr>
              <a:t> </a:t>
            </a:r>
            <a:r>
              <a:rPr lang="en-US" sz="2400" dirty="0" err="1">
                <a:effectLst/>
              </a:rPr>
              <a:t>Artazcoz</a:t>
            </a:r>
            <a:r>
              <a:rPr lang="en-US" sz="2400" dirty="0">
                <a:effectLst/>
              </a:rPr>
              <a:t>.</a:t>
            </a:r>
          </a:p>
          <a:p>
            <a:pPr lvl="2"/>
            <a:r>
              <a:rPr lang="en-US" sz="2000" dirty="0">
                <a:effectLst/>
              </a:rPr>
              <a:t>Found that at three and 12 months postpartum, 9.3% and 4.4% of mothers and 3.4% and 4.0% of fathers, respectively, were newly diagnosed as having depression. Low marital satisfaction, partner's depression and depression during pregnancy increased the probability of depression during the first 12 months after birth in mothers and fathers.</a:t>
            </a:r>
          </a:p>
          <a:p>
            <a:endParaRPr lang="en-US" dirty="0"/>
          </a:p>
        </p:txBody>
      </p:sp>
    </p:spTree>
    <p:extLst>
      <p:ext uri="{BB962C8B-B14F-4D97-AF65-F5344CB8AC3E}">
        <p14:creationId xmlns:p14="http://schemas.microsoft.com/office/powerpoint/2010/main" xmlns="" val="35496130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684484" y="203373"/>
            <a:ext cx="2558527" cy="2479668"/>
          </a:xfrm>
          <a:prstGeom prst="ellipse">
            <a:avLst/>
          </a:prstGeom>
          <a:ln w="190500" cap="rnd">
            <a:no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2" name="Title 1"/>
          <p:cNvSpPr>
            <a:spLocks noGrp="1"/>
          </p:cNvSpPr>
          <p:nvPr>
            <p:ph type="title"/>
          </p:nvPr>
        </p:nvSpPr>
        <p:spPr/>
        <p:txBody>
          <a:bodyPr/>
          <a:lstStyle/>
          <a:p>
            <a:r>
              <a:rPr lang="en-US" dirty="0" smtClean="0"/>
              <a:t>Treatment                    Approaches </a:t>
            </a:r>
            <a:endParaRPr lang="en-US" dirty="0"/>
          </a:p>
        </p:txBody>
      </p:sp>
      <p:sp>
        <p:nvSpPr>
          <p:cNvPr id="3" name="Content Placeholder 2"/>
          <p:cNvSpPr>
            <a:spLocks noGrp="1"/>
          </p:cNvSpPr>
          <p:nvPr>
            <p:ph idx="1"/>
          </p:nvPr>
        </p:nvSpPr>
        <p:spPr>
          <a:xfrm>
            <a:off x="913795" y="2683041"/>
            <a:ext cx="10353762" cy="3936699"/>
          </a:xfrm>
        </p:spPr>
        <p:txBody>
          <a:bodyPr>
            <a:normAutofit fontScale="77500" lnSpcReduction="20000"/>
          </a:bodyPr>
          <a:lstStyle/>
          <a:p>
            <a:pPr lvl="0"/>
            <a:r>
              <a:rPr lang="en-US" b="1" dirty="0">
                <a:effectLst/>
              </a:rPr>
              <a:t>Counseling.</a:t>
            </a:r>
            <a:r>
              <a:rPr lang="en-US" dirty="0">
                <a:effectLst/>
              </a:rPr>
              <a:t> It may help to talk through your concerns with a psychiatrist, psychologist or other mental health professional. Through counseling, you can find better ways to cope with your feelings, solve problems and set realistic goals. Sometimes family or relationship therapy also helps. </a:t>
            </a:r>
          </a:p>
          <a:p>
            <a:pPr lvl="0"/>
            <a:r>
              <a:rPr lang="en-US" b="1" dirty="0">
                <a:effectLst/>
              </a:rPr>
              <a:t>Antidepressants.</a:t>
            </a:r>
            <a:r>
              <a:rPr lang="en-US" dirty="0">
                <a:effectLst/>
              </a:rPr>
              <a:t> Antidepressants are a proven treatment for postpartum depression. If you're breast-feeding, it's important to know that any medication you take will enter your breast milk. However, some antidepressants can be used during breast-feeding with little risk of side effects for your baby. Work with your doctor to weigh the potential risks and benefits of specific antidepressants. </a:t>
            </a:r>
          </a:p>
          <a:p>
            <a:pPr lvl="0"/>
            <a:r>
              <a:rPr lang="en-US" b="1" dirty="0">
                <a:effectLst/>
              </a:rPr>
              <a:t>Hormone therapy.</a:t>
            </a:r>
            <a:r>
              <a:rPr lang="en-US" dirty="0">
                <a:effectLst/>
              </a:rPr>
              <a:t> Estrogen replacement may help counteract the rapid drop in estrogen that accompanies childbirth, which may ease the signs and symptoms of postpartum depression in some women. Research on the effectiveness of hormone therapy for postpartum depression is limited, however. As with antidepressants, weigh the potential risks and benefits of hormone therapy with your doctor. </a:t>
            </a:r>
          </a:p>
          <a:p>
            <a:r>
              <a:rPr lang="en-US" dirty="0">
                <a:effectLst/>
              </a:rPr>
              <a:t>With appropriate treatment, postpartum depression usually goes away within a few months. In some cases, postpartum depression lasts much longer. It's important to continue treatment after you begin to feel better. Stopping treatment too early may lead to a relapse. </a:t>
            </a:r>
          </a:p>
        </p:txBody>
      </p:sp>
    </p:spTree>
    <p:extLst>
      <p:ext uri="{BB962C8B-B14F-4D97-AF65-F5344CB8AC3E}">
        <p14:creationId xmlns:p14="http://schemas.microsoft.com/office/powerpoint/2010/main" xmlns="" val="1965454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rPr>
              <a:t>the relationship between etiology and therapeutic approach</a:t>
            </a:r>
            <a:endParaRPr lang="en-US" dirty="0"/>
          </a:p>
        </p:txBody>
      </p:sp>
      <p:sp>
        <p:nvSpPr>
          <p:cNvPr id="3" name="Content Placeholder 2"/>
          <p:cNvSpPr>
            <a:spLocks noGrp="1"/>
          </p:cNvSpPr>
          <p:nvPr>
            <p:ph idx="1"/>
          </p:nvPr>
        </p:nvSpPr>
        <p:spPr/>
        <p:txBody>
          <a:bodyPr/>
          <a:lstStyle/>
          <a:p>
            <a:r>
              <a:rPr lang="en-US" dirty="0">
                <a:effectLst/>
              </a:rPr>
              <a:t>Etiology and therapeutic approach relationship:</a:t>
            </a:r>
            <a:br>
              <a:rPr lang="en-US" dirty="0">
                <a:effectLst/>
              </a:rPr>
            </a:br>
            <a:r>
              <a:rPr lang="en-US" dirty="0">
                <a:effectLst/>
              </a:rPr>
              <a:t>-Hormonal imbalance during/after pregnancy is sometimes treated with estrogen therapy. </a:t>
            </a:r>
            <a:br>
              <a:rPr lang="en-US" dirty="0">
                <a:effectLst/>
              </a:rPr>
            </a:br>
            <a:r>
              <a:rPr lang="en-US" dirty="0">
                <a:effectLst/>
              </a:rPr>
              <a:t>-If patient previously had depression/ depression is common in family, it is usually treated with antidepressant medications. </a:t>
            </a:r>
            <a:br>
              <a:rPr lang="en-US" dirty="0">
                <a:effectLst/>
              </a:rPr>
            </a:br>
            <a:r>
              <a:rPr lang="en-US" dirty="0">
                <a:effectLst/>
              </a:rPr>
              <a:t>-Feelings of low self esteem and low satisfaction are sometimes treated with cognitive behavioral therapy and interpersonal therapy. </a:t>
            </a:r>
            <a:br>
              <a:rPr lang="en-US" dirty="0">
                <a:effectLst/>
              </a:rPr>
            </a:br>
            <a:r>
              <a:rPr lang="en-US" dirty="0">
                <a:effectLst/>
              </a:rPr>
              <a:t>-Depressive symptoms are sometimes treated with psychotherapy and infant-mother relationship therapy.</a:t>
            </a:r>
            <a:endParaRPr lang="en-US" dirty="0"/>
          </a:p>
        </p:txBody>
      </p:sp>
    </p:spTree>
    <p:extLst>
      <p:ext uri="{BB962C8B-B14F-4D97-AF65-F5344CB8AC3E}">
        <p14:creationId xmlns:p14="http://schemas.microsoft.com/office/powerpoint/2010/main" xmlns="" val="22400458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xmlns=""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TC104033921[[fn=Damask]]</Template>
  <TotalTime>2182</TotalTime>
  <Words>685</Words>
  <Application>Microsoft Office PowerPoint</Application>
  <PresentationFormat>Custom</PresentationFormat>
  <Paragraphs>95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Damask</vt:lpstr>
      <vt:lpstr>Postpartum Depression</vt:lpstr>
      <vt:lpstr>Etiology terms of biological, cognitive and sociocultural factors </vt:lpstr>
      <vt:lpstr>Symptoms </vt:lpstr>
      <vt:lpstr>Prevalence </vt:lpstr>
      <vt:lpstr>Diagnosis </vt:lpstr>
      <vt:lpstr>Cultural Factors </vt:lpstr>
      <vt:lpstr>Gender Variations </vt:lpstr>
      <vt:lpstr>Treatment                    Approaches </vt:lpstr>
      <vt:lpstr>the relationship between etiology and therapeutic approach</vt:lpstr>
      <vt:lpstr>Walker-Tessner Model</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Postpartum Depression</dc:title>
  <dc:creator>Yvonne Miranda</dc:creator>
  <cp:lastModifiedBy>270043</cp:lastModifiedBy>
  <cp:revision>24</cp:revision>
  <dcterms:created xsi:type="dcterms:W3CDTF">2014-03-02T17:13:41Z</dcterms:created>
  <dcterms:modified xsi:type="dcterms:W3CDTF">2014-03-05T12:58:53Z</dcterms:modified>
</cp:coreProperties>
</file>